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66" r:id="rId2"/>
    <p:sldId id="257" r:id="rId3"/>
    <p:sldId id="267" r:id="rId4"/>
    <p:sldId id="265" r:id="rId5"/>
    <p:sldId id="269" r:id="rId6"/>
    <p:sldId id="268" r:id="rId7"/>
    <p:sldId id="270" r:id="rId8"/>
    <p:sldId id="271" r:id="rId9"/>
    <p:sldId id="272" r:id="rId10"/>
    <p:sldId id="273" r:id="rId11"/>
    <p:sldId id="274" r:id="rId12"/>
    <p:sldId id="279" r:id="rId13"/>
    <p:sldId id="280" r:id="rId14"/>
    <p:sldId id="275" r:id="rId15"/>
    <p:sldId id="276" r:id="rId16"/>
    <p:sldId id="259" r:id="rId17"/>
    <p:sldId id="277" r:id="rId18"/>
    <p:sldId id="278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>
        <p:scale>
          <a:sx n="60" d="100"/>
          <a:sy n="60" d="100"/>
        </p:scale>
        <p:origin x="-1350" y="-9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hr-HR" sz="3200" dirty="0"/>
              <a:t>Dnevno provedeno vrijeme na društvenim mrežama</a:t>
            </a:r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Dnevno provedeno vrijeme na društvenim mrežama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1. više od 4 h </c:v>
                </c:pt>
                <c:pt idx="1">
                  <c:v>2. između 2 i 4 h</c:v>
                </c:pt>
                <c:pt idx="2">
                  <c:v>3. između 1 i 2 h</c:v>
                </c:pt>
                <c:pt idx="3">
                  <c:v>4. povremeno i kratko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8.33</c:v>
                </c:pt>
                <c:pt idx="1">
                  <c:v>20.239999999999988</c:v>
                </c:pt>
                <c:pt idx="2">
                  <c:v>27.38</c:v>
                </c:pt>
                <c:pt idx="3">
                  <c:v>38.090000000000003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hr-HR" sz="3600" baseline="0" dirty="0" smtClean="0"/>
              <a:t>Iskustvo s digitalnim nasiljem</a:t>
            </a:r>
            <a:endParaRPr lang="en-US" sz="36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1. susreli su se</c:v>
                </c:pt>
                <c:pt idx="1">
                  <c:v>2. nisu se susreli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11.9</c:v>
                </c:pt>
                <c:pt idx="1">
                  <c:v>88.09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2455091511570191"/>
          <c:y val="0.49729294873783036"/>
          <c:w val="0.26648186184969147"/>
          <c:h val="0.18979259066687637"/>
        </c:manualLayout>
      </c:layout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en-US" sz="4400" dirty="0" err="1"/>
              <a:t>Zaštita</a:t>
            </a:r>
            <a:endParaRPr lang="en-US" sz="44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Zaštita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1. oprez pri korištenju</c:v>
                </c:pt>
                <c:pt idx="1">
                  <c:v>2. ne znam</c:v>
                </c:pt>
                <c:pt idx="2">
                  <c:v>3. ne komunicirati sa nepoznatima</c:v>
                </c:pt>
                <c:pt idx="3">
                  <c:v>4. ne koristiti profile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35.71</c:v>
                </c:pt>
                <c:pt idx="1">
                  <c:v>25</c:v>
                </c:pt>
                <c:pt idx="2">
                  <c:v>25</c:v>
                </c:pt>
                <c:pt idx="3">
                  <c:v>14.28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610B9-6240-4319-AB8E-F78E7EED00FC}" type="datetimeFigureOut">
              <a:rPr lang="sr-Latn-CS" smtClean="0"/>
              <a:pPr/>
              <a:t>28.5.2014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16ECF-1A5C-42F3-A14C-186A180B7D8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16ECF-1A5C-42F3-A14C-186A180B7D8D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8D25AF-B059-483C-BBA2-5C145DAC623B}" type="datetimeFigureOut">
              <a:rPr lang="sr-Latn-CS" smtClean="0"/>
              <a:pPr/>
              <a:t>28.5.2014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AD0FB3-D8E5-4D77-9C17-742DA63AA0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D25AF-B059-483C-BBA2-5C145DAC623B}" type="datetimeFigureOut">
              <a:rPr lang="sr-Latn-CS" smtClean="0"/>
              <a:pPr/>
              <a:t>28.5.2014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D0FB3-D8E5-4D77-9C17-742DA63AA0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D25AF-B059-483C-BBA2-5C145DAC623B}" type="datetimeFigureOut">
              <a:rPr lang="sr-Latn-CS" smtClean="0"/>
              <a:pPr/>
              <a:t>28.5.2014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D0FB3-D8E5-4D77-9C17-742DA63AA0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D25AF-B059-483C-BBA2-5C145DAC623B}" type="datetimeFigureOut">
              <a:rPr lang="sr-Latn-CS" smtClean="0"/>
              <a:pPr/>
              <a:t>28.5.2014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D0FB3-D8E5-4D77-9C17-742DA63AA0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D25AF-B059-483C-BBA2-5C145DAC623B}" type="datetimeFigureOut">
              <a:rPr lang="sr-Latn-CS" smtClean="0"/>
              <a:pPr/>
              <a:t>28.5.2014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D0FB3-D8E5-4D77-9C17-742DA63AA0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D25AF-B059-483C-BBA2-5C145DAC623B}" type="datetimeFigureOut">
              <a:rPr lang="sr-Latn-CS" smtClean="0"/>
              <a:pPr/>
              <a:t>28.5.2014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D0FB3-D8E5-4D77-9C17-742DA63AA0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D25AF-B059-483C-BBA2-5C145DAC623B}" type="datetimeFigureOut">
              <a:rPr lang="sr-Latn-CS" smtClean="0"/>
              <a:pPr/>
              <a:t>28.5.2014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D0FB3-D8E5-4D77-9C17-742DA63AA0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D25AF-B059-483C-BBA2-5C145DAC623B}" type="datetimeFigureOut">
              <a:rPr lang="sr-Latn-CS" smtClean="0"/>
              <a:pPr/>
              <a:t>28.5.2014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D0FB3-D8E5-4D77-9C17-742DA63AA0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D25AF-B059-483C-BBA2-5C145DAC623B}" type="datetimeFigureOut">
              <a:rPr lang="sr-Latn-CS" smtClean="0"/>
              <a:pPr/>
              <a:t>28.5.2014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D0FB3-D8E5-4D77-9C17-742DA63AA0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8D25AF-B059-483C-BBA2-5C145DAC623B}" type="datetimeFigureOut">
              <a:rPr lang="sr-Latn-CS" smtClean="0"/>
              <a:pPr/>
              <a:t>28.5.2014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D0FB3-D8E5-4D77-9C17-742DA63AA0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8D25AF-B059-483C-BBA2-5C145DAC623B}" type="datetimeFigureOut">
              <a:rPr lang="sr-Latn-CS" smtClean="0"/>
              <a:pPr/>
              <a:t>28.5.2014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AD0FB3-D8E5-4D77-9C17-742DA63AA0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8D25AF-B059-483C-BBA2-5C145DAC623B}" type="datetimeFigureOut">
              <a:rPr lang="sr-Latn-CS" smtClean="0"/>
              <a:pPr/>
              <a:t>28.5.2014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AD0FB3-D8E5-4D77-9C17-742DA63AA03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29684" cy="528641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ras Bold ITC" pitchFamily="34" charset="0"/>
              </a:rPr>
              <a:t>Digitalno nasilje </a:t>
            </a:r>
            <a:br>
              <a:rPr lang="hr-HR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ras Bold ITC" pitchFamily="34" charset="0"/>
              </a:rPr>
            </a:br>
            <a:r>
              <a:rPr lang="hr-HR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ras Bold ITC" pitchFamily="34" charset="0"/>
              </a:rPr>
              <a:t>ili </a:t>
            </a:r>
            <a:r>
              <a:rPr lang="hr-HR" sz="8000" b="1" i="1" dirty="0" smtClean="0">
                <a:solidFill>
                  <a:srgbClr val="FF0000"/>
                </a:solidFill>
                <a:latin typeface="Eras Bold ITC" pitchFamily="34" charset="0"/>
              </a:rPr>
              <a:t>CYBERBULLYING</a:t>
            </a:r>
            <a:endParaRPr lang="hr-HR" sz="8000" b="1" i="1" dirty="0">
              <a:solidFill>
                <a:srgbClr val="FF0000"/>
              </a:solidFill>
              <a:latin typeface="Eras Bold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189186" y="268014"/>
          <a:ext cx="8497614" cy="5739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hr-HR" sz="3200" b="1" dirty="0" smtClean="0"/>
              <a:t>na pitanje kako se zaštititi od digitalnog nasilja učenici su odgovorili:</a:t>
            </a:r>
          </a:p>
          <a:p>
            <a:pPr>
              <a:buNone/>
            </a:pPr>
            <a:endParaRPr lang="hr-HR" sz="3200" b="1" dirty="0" smtClean="0"/>
          </a:p>
          <a:p>
            <a:pPr>
              <a:buNone/>
            </a:pPr>
            <a:r>
              <a:rPr lang="hr-HR" sz="3200" b="1" dirty="0" smtClean="0"/>
              <a:t>- ne koristiti društvene mreže  </a:t>
            </a:r>
            <a:r>
              <a:rPr lang="hr-HR" sz="3200" b="1" dirty="0" smtClean="0">
                <a:solidFill>
                  <a:srgbClr val="FF0000"/>
                </a:solidFill>
              </a:rPr>
              <a:t>(14, 28%)</a:t>
            </a:r>
          </a:p>
          <a:p>
            <a:pPr>
              <a:buFontTx/>
              <a:buChar char="-"/>
            </a:pPr>
            <a:r>
              <a:rPr lang="hr-HR" sz="3200" b="1" dirty="0" smtClean="0"/>
              <a:t>ne komunicirati s nepoznatim </a:t>
            </a:r>
          </a:p>
          <a:p>
            <a:pPr>
              <a:buNone/>
            </a:pPr>
            <a:r>
              <a:rPr lang="hr-HR" sz="3200" b="1" dirty="0" smtClean="0"/>
              <a:t>   osobama  </a:t>
            </a:r>
            <a:r>
              <a:rPr lang="hr-HR" sz="3200" b="1" dirty="0" smtClean="0">
                <a:solidFill>
                  <a:srgbClr val="FF0000"/>
                </a:solidFill>
              </a:rPr>
              <a:t>(25 %)</a:t>
            </a:r>
          </a:p>
          <a:p>
            <a:pPr>
              <a:buFontTx/>
              <a:buChar char="-"/>
            </a:pPr>
            <a:r>
              <a:rPr lang="hr-HR" sz="3200" b="1" dirty="0" smtClean="0"/>
              <a:t>oprez prilikom korištenja </a:t>
            </a:r>
            <a:r>
              <a:rPr lang="hr-HR" sz="3200" b="1" dirty="0" smtClean="0">
                <a:solidFill>
                  <a:srgbClr val="FF0000"/>
                </a:solidFill>
              </a:rPr>
              <a:t>(35, 71%) </a:t>
            </a:r>
          </a:p>
          <a:p>
            <a:pPr>
              <a:buFontTx/>
              <a:buChar char="-"/>
            </a:pPr>
            <a:r>
              <a:rPr lang="hr-HR" sz="3200" b="1" dirty="0" smtClean="0"/>
              <a:t>ne znam </a:t>
            </a:r>
            <a:r>
              <a:rPr lang="hr-HR" sz="3200" b="1" dirty="0" smtClean="0">
                <a:solidFill>
                  <a:srgbClr val="FF0000"/>
                </a:solidFill>
              </a:rPr>
              <a:t>(25 %)</a:t>
            </a:r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 smtClean="0"/>
          </a:p>
          <a:p>
            <a:pPr algn="ctr">
              <a:buFont typeface="Wingdings" pitchFamily="2" charset="2"/>
              <a:buChar char="§"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(…)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329642" cy="5649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obavijestiti roditelje (</a:t>
            </a:r>
            <a:r>
              <a:rPr lang="hr-HR" dirty="0" smtClean="0">
                <a:solidFill>
                  <a:srgbClr val="FF0000"/>
                </a:solidFill>
              </a:rPr>
              <a:t>25 %</a:t>
            </a:r>
            <a:r>
              <a:rPr lang="hr-HR" dirty="0" smtClean="0"/>
              <a:t>)</a:t>
            </a:r>
          </a:p>
          <a:p>
            <a:r>
              <a:rPr lang="hr-HR" dirty="0" smtClean="0"/>
              <a:t>obavijestiti policiju (</a:t>
            </a:r>
            <a:r>
              <a:rPr lang="hr-HR" dirty="0" smtClean="0">
                <a:solidFill>
                  <a:srgbClr val="FF0000"/>
                </a:solidFill>
              </a:rPr>
              <a:t>19,04 %</a:t>
            </a:r>
            <a:r>
              <a:rPr lang="hr-HR" dirty="0" smtClean="0"/>
              <a:t>)</a:t>
            </a:r>
          </a:p>
          <a:p>
            <a:r>
              <a:rPr lang="hr-HR" dirty="0" smtClean="0"/>
              <a:t>ne znam (</a:t>
            </a:r>
            <a:r>
              <a:rPr lang="hr-HR" dirty="0" smtClean="0">
                <a:solidFill>
                  <a:srgbClr val="FF0000"/>
                </a:solidFill>
              </a:rPr>
              <a:t>17,85 %</a:t>
            </a:r>
            <a:r>
              <a:rPr lang="hr-HR" dirty="0" smtClean="0"/>
              <a:t>)</a:t>
            </a:r>
          </a:p>
          <a:p>
            <a:r>
              <a:rPr lang="hr-HR" dirty="0" smtClean="0"/>
              <a:t>obavijestiti </a:t>
            </a:r>
            <a:r>
              <a:rPr lang="hr-HR" dirty="0" smtClean="0"/>
              <a:t>razrednika, </a:t>
            </a:r>
            <a:r>
              <a:rPr lang="hr-HR" dirty="0" smtClean="0"/>
              <a:t>učitelje ili ravnatelja (</a:t>
            </a:r>
            <a:r>
              <a:rPr lang="hr-HR" dirty="0" smtClean="0">
                <a:solidFill>
                  <a:srgbClr val="FF0000"/>
                </a:solidFill>
              </a:rPr>
              <a:t>10,71 %</a:t>
            </a:r>
            <a:r>
              <a:rPr lang="hr-HR" dirty="0" smtClean="0"/>
              <a:t>)</a:t>
            </a:r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 smtClean="0"/>
              <a:t>izbrisati profile (</a:t>
            </a:r>
            <a:r>
              <a:rPr lang="hr-HR" dirty="0" smtClean="0">
                <a:solidFill>
                  <a:srgbClr val="FF0000"/>
                </a:solidFill>
              </a:rPr>
              <a:t>10,71 %</a:t>
            </a:r>
            <a:r>
              <a:rPr lang="hr-HR" dirty="0" smtClean="0"/>
              <a:t>)</a:t>
            </a:r>
          </a:p>
          <a:p>
            <a:r>
              <a:rPr lang="hr-HR" dirty="0" smtClean="0"/>
              <a:t>ignorirati osobu (</a:t>
            </a:r>
            <a:r>
              <a:rPr lang="hr-HR" dirty="0" smtClean="0">
                <a:solidFill>
                  <a:srgbClr val="FF0000"/>
                </a:solidFill>
              </a:rPr>
              <a:t>8,33 %</a:t>
            </a:r>
            <a:r>
              <a:rPr lang="hr-HR" dirty="0" smtClean="0"/>
              <a:t>)</a:t>
            </a:r>
          </a:p>
          <a:p>
            <a:r>
              <a:rPr lang="hr-HR" dirty="0" smtClean="0"/>
              <a:t>obavijestiti bilo koga (</a:t>
            </a:r>
            <a:r>
              <a:rPr lang="hr-HR" dirty="0" smtClean="0">
                <a:solidFill>
                  <a:srgbClr val="FF0000"/>
                </a:solidFill>
              </a:rPr>
              <a:t>3,57 %</a:t>
            </a:r>
            <a:r>
              <a:rPr lang="hr-HR" dirty="0" smtClean="0"/>
              <a:t>)</a:t>
            </a:r>
          </a:p>
          <a:p>
            <a:r>
              <a:rPr lang="hr-HR" dirty="0" smtClean="0"/>
              <a:t>reći odraslima (</a:t>
            </a:r>
            <a:r>
              <a:rPr lang="hr-HR" dirty="0" smtClean="0">
                <a:solidFill>
                  <a:srgbClr val="FF0000"/>
                </a:solidFill>
              </a:rPr>
              <a:t>3,57 %</a:t>
            </a:r>
            <a:r>
              <a:rPr lang="hr-HR" dirty="0" smtClean="0"/>
              <a:t>)</a:t>
            </a:r>
          </a:p>
          <a:p>
            <a:r>
              <a:rPr lang="hr-HR" dirty="0" smtClean="0"/>
              <a:t>reći prijateljima (</a:t>
            </a:r>
            <a:r>
              <a:rPr lang="hr-HR" dirty="0" smtClean="0">
                <a:solidFill>
                  <a:srgbClr val="FF0000"/>
                </a:solidFill>
              </a:rPr>
              <a:t>3,57 %</a:t>
            </a:r>
            <a:r>
              <a:rPr lang="hr-HR" dirty="0" smtClean="0"/>
              <a:t>)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Na pitanje što uraditi ako postanete žrtvom nasilja na Internetu, dobili smo sljedeće odgovore: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9480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r-HR" sz="3000" b="1" dirty="0" smtClean="0"/>
              <a:t>ignorirati i sam ne sudjelovati u nasilju</a:t>
            </a:r>
          </a:p>
          <a:p>
            <a:pPr>
              <a:buFont typeface="Wingdings" pitchFamily="2" charset="2"/>
              <a:buChar char="§"/>
            </a:pPr>
            <a:endParaRPr lang="hr-HR" sz="3000" b="1" dirty="0" smtClean="0"/>
          </a:p>
          <a:p>
            <a:pPr>
              <a:buFont typeface="Wingdings" pitchFamily="2" charset="2"/>
              <a:buChar char="§"/>
            </a:pPr>
            <a:r>
              <a:rPr lang="hr-HR" sz="3000" b="1" dirty="0" smtClean="0"/>
              <a:t>blokirati nasilnika</a:t>
            </a:r>
          </a:p>
          <a:p>
            <a:pPr>
              <a:buFont typeface="Wingdings" pitchFamily="2" charset="2"/>
              <a:buChar char="§"/>
            </a:pPr>
            <a:endParaRPr lang="hr-HR" sz="3000" b="1" dirty="0" smtClean="0"/>
          </a:p>
          <a:p>
            <a:pPr>
              <a:buFont typeface="Wingdings" pitchFamily="2" charset="2"/>
              <a:buChar char="§"/>
            </a:pPr>
            <a:r>
              <a:rPr lang="hr-HR" sz="3000" b="1" dirty="0" smtClean="0"/>
              <a:t>ne objavljivati provokativne fotografije i osobne podatke (</a:t>
            </a:r>
            <a:r>
              <a:rPr lang="hr-HR" sz="3000" b="1" dirty="0" err="1" smtClean="0"/>
              <a:t>npr</a:t>
            </a:r>
            <a:r>
              <a:rPr lang="hr-HR" sz="3000" b="1" dirty="0" smtClean="0"/>
              <a:t>. broj mobitela)</a:t>
            </a:r>
          </a:p>
          <a:p>
            <a:pPr>
              <a:buFont typeface="Wingdings" pitchFamily="2" charset="2"/>
              <a:buChar char="§"/>
            </a:pPr>
            <a:endParaRPr lang="hr-HR" sz="3000" b="1" dirty="0" smtClean="0"/>
          </a:p>
          <a:p>
            <a:pPr>
              <a:buFont typeface="Wingdings" pitchFamily="2" charset="2"/>
              <a:buChar char="§"/>
            </a:pPr>
            <a:r>
              <a:rPr lang="hr-HR" sz="3000" b="1" dirty="0" smtClean="0"/>
              <a:t>ne koristiti </a:t>
            </a:r>
            <a:r>
              <a:rPr lang="hr-HR" sz="3000" b="1" dirty="0" err="1" smtClean="0"/>
              <a:t>ASK.fm</a:t>
            </a:r>
            <a:r>
              <a:rPr lang="hr-HR" sz="3000" b="1" dirty="0" smtClean="0"/>
              <a:t> profil jer pitanja mogu biti veoma provokativna</a:t>
            </a:r>
          </a:p>
          <a:p>
            <a:pPr>
              <a:buFont typeface="Wingdings" pitchFamily="2" charset="2"/>
              <a:buChar char="§"/>
            </a:pPr>
            <a:endParaRPr lang="hr-HR" sz="3000" b="1" dirty="0" smtClean="0"/>
          </a:p>
          <a:p>
            <a:pPr>
              <a:buFont typeface="Wingdings" pitchFamily="2" charset="2"/>
              <a:buChar char="§"/>
            </a:pPr>
            <a:endParaRPr lang="hr-HR" dirty="0" smtClean="0"/>
          </a:p>
          <a:p>
            <a:pPr>
              <a:buFont typeface="Wingdings" pitchFamily="2" charset="2"/>
              <a:buChar char="§"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Preporuke za sigurno korištenje: 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8634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sz="2800" b="1" dirty="0" smtClean="0"/>
              <a:t>sastaviti “dugačku” lozinku i povremeno ju </a:t>
            </a:r>
            <a:r>
              <a:rPr lang="hr-HR" sz="2800" b="1" dirty="0" smtClean="0"/>
              <a:t>mijenjati te voditi računa o njenoj sigurnosti</a:t>
            </a:r>
            <a:endParaRPr lang="hr-HR" sz="2800" b="1" dirty="0" smtClean="0"/>
          </a:p>
          <a:p>
            <a:pPr>
              <a:buFont typeface="Wingdings" pitchFamily="2" charset="2"/>
              <a:buChar char="§"/>
            </a:pPr>
            <a:endParaRPr lang="hr-HR" sz="2800" b="1" dirty="0" smtClean="0"/>
          </a:p>
          <a:p>
            <a:pPr>
              <a:buFont typeface="Wingdings" pitchFamily="2" charset="2"/>
              <a:buChar char="§"/>
            </a:pPr>
            <a:r>
              <a:rPr lang="hr-HR" sz="2800" b="1" dirty="0" smtClean="0"/>
              <a:t>obratiti se roditeljima, učiteljima, ravnatelju i povećati njihovu kontrolu nad djetetovim aktivnostima</a:t>
            </a:r>
          </a:p>
          <a:p>
            <a:pPr>
              <a:buFont typeface="Wingdings" pitchFamily="2" charset="2"/>
              <a:buChar char="§"/>
            </a:pPr>
            <a:endParaRPr lang="hr-HR" sz="2800" b="1" dirty="0" smtClean="0"/>
          </a:p>
          <a:p>
            <a:pPr>
              <a:buFont typeface="Wingdings" pitchFamily="2" charset="2"/>
              <a:buChar char="§"/>
            </a:pPr>
            <a:r>
              <a:rPr lang="hr-HR" sz="2800" b="1" dirty="0" smtClean="0"/>
              <a:t>izbrisati profil na društvenoj mreži</a:t>
            </a:r>
          </a:p>
          <a:p>
            <a:pPr>
              <a:buFont typeface="Wingdings" pitchFamily="2" charset="2"/>
              <a:buChar char="§"/>
            </a:pPr>
            <a:endParaRPr lang="hr-HR" sz="2800" b="1" dirty="0" smtClean="0"/>
          </a:p>
          <a:p>
            <a:pPr>
              <a:buFont typeface="Wingdings" pitchFamily="2" charset="2"/>
              <a:buChar char="§"/>
            </a:pPr>
            <a:r>
              <a:rPr lang="hr-HR" sz="2800" b="1" dirty="0" smtClean="0"/>
              <a:t>prijaviti nasilnika mreži i obavijestiti policiju</a:t>
            </a:r>
          </a:p>
          <a:p>
            <a:pPr>
              <a:buFont typeface="Wingdings" pitchFamily="2" charset="2"/>
              <a:buChar char="§"/>
            </a:pPr>
            <a:endParaRPr lang="hr-HR" dirty="0" smtClean="0"/>
          </a:p>
          <a:p>
            <a:pPr>
              <a:buFont typeface="Wingdings" pitchFamily="2" charset="2"/>
              <a:buChar char="§"/>
            </a:pPr>
            <a:endParaRPr lang="hr-HR" dirty="0" smtClean="0"/>
          </a:p>
          <a:p>
            <a:pPr>
              <a:buFont typeface="Wingdings" pitchFamily="2" charset="2"/>
              <a:buChar char="§"/>
            </a:pPr>
            <a:endParaRPr lang="hr-HR" dirty="0" smtClean="0"/>
          </a:p>
          <a:p>
            <a:pPr>
              <a:buFont typeface="Wingdings" pitchFamily="2" charset="2"/>
              <a:buChar char="§"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(…)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xsdbhjdff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85918" y="571480"/>
            <a:ext cx="5643602" cy="5643602"/>
          </a:xfrm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pPr algn="ctr">
              <a:buNone/>
            </a:pPr>
            <a:r>
              <a:rPr lang="hr-HR" sz="4000" b="1" dirty="0" smtClean="0"/>
              <a:t>  Gradsko vijeće mladih i  </a:t>
            </a:r>
          </a:p>
          <a:p>
            <a:pPr algn="ctr">
              <a:buNone/>
            </a:pPr>
            <a:r>
              <a:rPr lang="hr-HR" sz="4000" b="1" dirty="0" smtClean="0"/>
              <a:t>   Školsko vijeće mladih </a:t>
            </a:r>
          </a:p>
          <a:p>
            <a:pPr algn="ctr">
              <a:buNone/>
            </a:pPr>
            <a:endParaRPr lang="hr-HR" sz="4000" b="1" dirty="0" smtClean="0"/>
          </a:p>
          <a:p>
            <a:pPr algn="ctr">
              <a:buNone/>
            </a:pPr>
            <a:r>
              <a:rPr lang="hr-HR" sz="4000" b="1" dirty="0" smtClean="0"/>
              <a:t>  OŠ Matije </a:t>
            </a:r>
            <a:r>
              <a:rPr lang="hr-HR" sz="4000" b="1" dirty="0" err="1" smtClean="0"/>
              <a:t>Vlačića</a:t>
            </a:r>
            <a:r>
              <a:rPr lang="hr-HR" sz="4000" b="1" dirty="0" smtClean="0"/>
              <a:t> Labin </a:t>
            </a:r>
          </a:p>
          <a:p>
            <a:pPr algn="ctr">
              <a:buNone/>
            </a:pPr>
            <a:endParaRPr lang="hr-HR" sz="4000" b="1" dirty="0" smtClean="0"/>
          </a:p>
          <a:p>
            <a:pPr algn="ctr">
              <a:buNone/>
            </a:pPr>
            <a:r>
              <a:rPr lang="hr-HR" sz="4000" b="1" dirty="0" smtClean="0"/>
              <a:t>                 </a:t>
            </a:r>
          </a:p>
          <a:p>
            <a:pPr algn="ctr">
              <a:buNone/>
            </a:pPr>
            <a:r>
              <a:rPr lang="hr-HR" sz="4700" b="1" dirty="0" smtClean="0">
                <a:solidFill>
                  <a:srgbClr val="C00000"/>
                </a:solidFill>
              </a:rPr>
              <a:t>Hvala na pažnji!!! </a:t>
            </a:r>
          </a:p>
          <a:p>
            <a:pPr>
              <a:buNone/>
            </a:pPr>
            <a:r>
              <a:rPr lang="hr-HR" dirty="0" smtClean="0"/>
              <a:t>                          </a:t>
            </a:r>
            <a:r>
              <a:rPr lang="hr-HR" sz="14200" dirty="0" smtClean="0"/>
              <a:t> </a:t>
            </a:r>
            <a:r>
              <a:rPr lang="hr-HR" sz="16800" dirty="0" smtClean="0">
                <a:solidFill>
                  <a:schemeClr val="accent2"/>
                </a:solidFill>
                <a:sym typeface="Wingdings" pitchFamily="2" charset="2"/>
              </a:rPr>
              <a:t></a:t>
            </a:r>
            <a:endParaRPr lang="hr-HR" sz="168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hr-HR" dirty="0" smtClean="0"/>
              <a:t>    </a:t>
            </a:r>
            <a:endParaRPr lang="hr-H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      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14282" y="1428736"/>
            <a:ext cx="8929718" cy="49673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r-HR" sz="3600" b="1" dirty="0" smtClean="0"/>
              <a:t>uvid u posljedice </a:t>
            </a:r>
            <a:r>
              <a:rPr lang="hr-HR" sz="3600" b="1" dirty="0" err="1" smtClean="0"/>
              <a:t>cyberbullyinga</a:t>
            </a:r>
            <a:endParaRPr lang="hr-HR" sz="3600" b="1" dirty="0" smtClean="0"/>
          </a:p>
          <a:p>
            <a:pPr>
              <a:buFont typeface="Wingdings" pitchFamily="2" charset="2"/>
              <a:buChar char="§"/>
            </a:pPr>
            <a:endParaRPr lang="hr-HR" sz="3600" b="1" dirty="0" smtClean="0"/>
          </a:p>
          <a:p>
            <a:pPr>
              <a:buFont typeface="Wingdings" pitchFamily="2" charset="2"/>
              <a:buChar char="§"/>
            </a:pPr>
            <a:r>
              <a:rPr lang="hr-HR" sz="3600" b="1" dirty="0" smtClean="0"/>
              <a:t>poučavanje mladih sigurnom i odgovornom korištenju digitalne tehnologije</a:t>
            </a:r>
          </a:p>
          <a:p>
            <a:pPr>
              <a:buFont typeface="Wingdings" pitchFamily="2" charset="2"/>
              <a:buChar char="§"/>
            </a:pPr>
            <a:endParaRPr lang="hr-HR" sz="3600" b="1" dirty="0" smtClean="0"/>
          </a:p>
          <a:p>
            <a:pPr>
              <a:buFont typeface="Wingdings" pitchFamily="2" charset="2"/>
              <a:buChar char="§"/>
            </a:pPr>
            <a:r>
              <a:rPr lang="hr-HR" sz="3600" b="1" dirty="0" smtClean="0"/>
              <a:t>širenje informacija o zaštiti među vršnjacima, roditeljima, učiteljima…</a:t>
            </a:r>
          </a:p>
          <a:p>
            <a:pPr>
              <a:buNone/>
            </a:pPr>
            <a:endParaRPr lang="hr-HR" sz="3200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7929586" cy="1285884"/>
          </a:xfrm>
        </p:spPr>
        <p:txBody>
          <a:bodyPr>
            <a:normAutofit/>
          </a:bodyPr>
          <a:lstStyle/>
          <a:p>
            <a:r>
              <a:rPr lang="hr-HR" sz="6000" dirty="0" smtClean="0">
                <a:solidFill>
                  <a:srgbClr val="FF0000"/>
                </a:solidFill>
              </a:rPr>
              <a:t>Cilj:</a:t>
            </a:r>
            <a:endParaRPr lang="hr-HR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85720" y="1643050"/>
            <a:ext cx="8372476" cy="452596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hr-HR" sz="4000" b="1" dirty="0" smtClean="0"/>
              <a:t>pojam za štetnu aktivnost </a:t>
            </a:r>
            <a:r>
              <a:rPr lang="hr-HR" sz="4000" b="1" dirty="0" err="1" smtClean="0"/>
              <a:t>cyber</a:t>
            </a:r>
            <a:r>
              <a:rPr lang="hr-HR" sz="4000" b="1" dirty="0" smtClean="0"/>
              <a:t> tehnologijom</a:t>
            </a:r>
          </a:p>
          <a:p>
            <a:pPr algn="just">
              <a:buFont typeface="Wingdings" pitchFamily="2" charset="2"/>
              <a:buChar char="§"/>
            </a:pPr>
            <a:endParaRPr lang="hr-HR" sz="4000" b="1" dirty="0" smtClean="0"/>
          </a:p>
          <a:p>
            <a:pPr algn="just">
              <a:buFont typeface="Wingdings" pitchFamily="2" charset="2"/>
              <a:buChar char="§"/>
            </a:pPr>
            <a:r>
              <a:rPr lang="hr-HR" sz="4000" b="1" dirty="0" smtClean="0"/>
              <a:t> vrsta nasilja preko Interneta i mobitela</a:t>
            </a:r>
          </a:p>
          <a:p>
            <a:pPr algn="just">
              <a:buFont typeface="Wingdings" pitchFamily="2" charset="2"/>
              <a:buChar char="§"/>
            </a:pPr>
            <a:endParaRPr lang="hr-HR" sz="4000" b="1" dirty="0" smtClean="0"/>
          </a:p>
          <a:p>
            <a:pPr algn="just">
              <a:buFont typeface="Wingdings" pitchFamily="2" charset="2"/>
              <a:buChar char="§"/>
            </a:pPr>
            <a:r>
              <a:rPr lang="hr-HR" sz="4000" b="1" dirty="0" smtClean="0"/>
              <a:t> česta među tinejdžerima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solidFill>
                  <a:srgbClr val="FF0000"/>
                </a:solidFill>
              </a:rPr>
              <a:t>Digitalno nasilje:</a:t>
            </a:r>
            <a:endParaRPr lang="hr-HR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Lose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785794"/>
            <a:ext cx="3714776" cy="1357322"/>
          </a:xfrm>
        </p:spPr>
      </p:pic>
      <p:pic>
        <p:nvPicPr>
          <p:cNvPr id="5" name="Slika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143248"/>
            <a:ext cx="3071834" cy="2071702"/>
          </a:xfrm>
          <a:prstGeom prst="rect">
            <a:avLst/>
          </a:prstGeom>
        </p:spPr>
      </p:pic>
      <p:pic>
        <p:nvPicPr>
          <p:cNvPr id="6" name="Slika 5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1500174"/>
            <a:ext cx="2257425" cy="2028825"/>
          </a:xfrm>
          <a:prstGeom prst="rect">
            <a:avLst/>
          </a:prstGeom>
        </p:spPr>
      </p:pic>
      <p:pic>
        <p:nvPicPr>
          <p:cNvPr id="7" name="Slika 6" descr="_51491442_dsc_035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3372" y="4000504"/>
            <a:ext cx="3500462" cy="1969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g05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5929322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14282" y="1643050"/>
            <a:ext cx="8515352" cy="450059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r-HR" sz="3200" b="1" dirty="0" smtClean="0"/>
              <a:t>ispitanici: </a:t>
            </a:r>
            <a:r>
              <a:rPr lang="hr-HR" sz="3200" b="1" dirty="0" smtClean="0">
                <a:solidFill>
                  <a:srgbClr val="FF0000"/>
                </a:solidFill>
              </a:rPr>
              <a:t>84 učenika </a:t>
            </a:r>
            <a:r>
              <a:rPr lang="hr-HR" sz="3200" b="1" dirty="0" smtClean="0"/>
              <a:t>sedmih i osmih razreda</a:t>
            </a:r>
          </a:p>
          <a:p>
            <a:pPr>
              <a:buFont typeface="Wingdings" pitchFamily="2" charset="2"/>
              <a:buChar char="§"/>
            </a:pPr>
            <a:endParaRPr lang="hr-HR" sz="3200" b="1" dirty="0" smtClean="0"/>
          </a:p>
          <a:p>
            <a:pPr>
              <a:buFont typeface="Wingdings" pitchFamily="2" charset="2"/>
              <a:buChar char="§"/>
            </a:pPr>
            <a:r>
              <a:rPr lang="hr-HR" sz="3200" b="1" dirty="0" smtClean="0"/>
              <a:t>najčešće  korištene društvene mreže: </a:t>
            </a:r>
          </a:p>
          <a:p>
            <a:pPr>
              <a:buNone/>
            </a:pPr>
            <a:r>
              <a:rPr lang="hr-HR" sz="3200" b="1" dirty="0" smtClean="0"/>
              <a:t> </a:t>
            </a:r>
            <a:r>
              <a:rPr lang="hr-HR" sz="3200" b="1" dirty="0" err="1" smtClean="0"/>
              <a:t>Facebook</a:t>
            </a:r>
            <a:r>
              <a:rPr lang="hr-HR" sz="3200" b="1" dirty="0" smtClean="0"/>
              <a:t>, </a:t>
            </a:r>
            <a:r>
              <a:rPr lang="hr-HR" sz="3200" b="1" dirty="0" err="1" smtClean="0"/>
              <a:t>Twitter</a:t>
            </a:r>
            <a:r>
              <a:rPr lang="hr-HR" sz="3200" b="1" dirty="0" smtClean="0"/>
              <a:t>, </a:t>
            </a:r>
            <a:r>
              <a:rPr lang="hr-HR" sz="3200" b="1" dirty="0" err="1" smtClean="0"/>
              <a:t>ASK.fm</a:t>
            </a:r>
            <a:r>
              <a:rPr lang="hr-HR" sz="3200" b="1" dirty="0" smtClean="0"/>
              <a:t>, </a:t>
            </a:r>
            <a:r>
              <a:rPr lang="hr-HR" sz="3200" b="1" dirty="0" err="1" smtClean="0"/>
              <a:t>Skype</a:t>
            </a:r>
            <a:r>
              <a:rPr lang="hr-HR" sz="3200" b="1" dirty="0" smtClean="0"/>
              <a:t>, </a:t>
            </a:r>
          </a:p>
          <a:p>
            <a:pPr>
              <a:buNone/>
            </a:pPr>
            <a:r>
              <a:rPr lang="hr-HR" sz="3200" b="1" dirty="0" smtClean="0"/>
              <a:t> </a:t>
            </a:r>
            <a:r>
              <a:rPr lang="hr-HR" sz="3200" b="1" dirty="0" err="1" smtClean="0"/>
              <a:t>Instagram</a:t>
            </a:r>
            <a:r>
              <a:rPr lang="hr-HR" sz="3200" b="1" dirty="0" smtClean="0"/>
              <a:t>, </a:t>
            </a:r>
            <a:r>
              <a:rPr lang="hr-HR" sz="3200" b="1" dirty="0" err="1" smtClean="0"/>
              <a:t>Viber</a:t>
            </a:r>
            <a:r>
              <a:rPr lang="hr-HR" sz="3200" b="1" dirty="0" smtClean="0"/>
              <a:t>, </a:t>
            </a:r>
            <a:r>
              <a:rPr lang="hr-HR" sz="3200" b="1" dirty="0" err="1" smtClean="0"/>
              <a:t>YouTube</a:t>
            </a:r>
            <a:r>
              <a:rPr lang="hr-HR" sz="3200" b="1" dirty="0" smtClean="0"/>
              <a:t>, </a:t>
            </a:r>
            <a:r>
              <a:rPr lang="hr-HR" sz="3200" b="1" dirty="0" err="1" smtClean="0"/>
              <a:t>blog</a:t>
            </a:r>
            <a:r>
              <a:rPr lang="hr-HR" sz="3200" b="1" dirty="0" smtClean="0"/>
              <a:t>…</a:t>
            </a:r>
            <a:endParaRPr lang="hr-HR" sz="3200" b="1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solidFill>
                  <a:srgbClr val="FF0000"/>
                </a:solidFill>
              </a:rPr>
              <a:t>Rezultati ankete:</a:t>
            </a:r>
            <a:endParaRPr lang="hr-HR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hr-HR" sz="4000" b="1" dirty="0" smtClean="0"/>
              <a:t>vrijeme provedeno na društvenim mrežama: </a:t>
            </a:r>
          </a:p>
          <a:p>
            <a:pPr>
              <a:buNone/>
            </a:pPr>
            <a:endParaRPr lang="hr-HR" sz="4000" b="1" dirty="0" smtClean="0"/>
          </a:p>
          <a:p>
            <a:pPr>
              <a:buFontTx/>
              <a:buChar char="-"/>
            </a:pPr>
            <a:r>
              <a:rPr lang="hr-HR" sz="4000" b="1" dirty="0" smtClean="0"/>
              <a:t>više od 4 sata dnevno </a:t>
            </a:r>
            <a:r>
              <a:rPr lang="hr-HR" sz="4000" b="1" dirty="0" smtClean="0">
                <a:solidFill>
                  <a:srgbClr val="FF0000"/>
                </a:solidFill>
              </a:rPr>
              <a:t>(8,33%)</a:t>
            </a:r>
          </a:p>
          <a:p>
            <a:pPr>
              <a:buFontTx/>
              <a:buChar char="-"/>
            </a:pPr>
            <a:r>
              <a:rPr lang="hr-HR" sz="4000" b="1" dirty="0" smtClean="0"/>
              <a:t>između 2 i 4 sata </a:t>
            </a:r>
            <a:r>
              <a:rPr lang="hr-HR" sz="4000" b="1" dirty="0" smtClean="0">
                <a:solidFill>
                  <a:srgbClr val="FF0000"/>
                </a:solidFill>
              </a:rPr>
              <a:t>(20,24%)</a:t>
            </a:r>
          </a:p>
          <a:p>
            <a:pPr>
              <a:buFontTx/>
              <a:buChar char="-"/>
            </a:pPr>
            <a:r>
              <a:rPr lang="hr-HR" sz="4000" b="1" dirty="0" smtClean="0"/>
              <a:t>između 1 i 2 sata </a:t>
            </a:r>
            <a:r>
              <a:rPr lang="hr-HR" sz="4000" b="1" dirty="0" smtClean="0">
                <a:solidFill>
                  <a:srgbClr val="FF0000"/>
                </a:solidFill>
              </a:rPr>
              <a:t>(27,38%)</a:t>
            </a:r>
          </a:p>
          <a:p>
            <a:pPr>
              <a:buFontTx/>
              <a:buChar char="-"/>
            </a:pPr>
            <a:r>
              <a:rPr lang="hr-HR" sz="4000" b="1" dirty="0" smtClean="0"/>
              <a:t>povremeno i kratko </a:t>
            </a:r>
            <a:r>
              <a:rPr lang="hr-HR" sz="4000" b="1" dirty="0" smtClean="0">
                <a:solidFill>
                  <a:srgbClr val="FF0000"/>
                </a:solidFill>
              </a:rPr>
              <a:t>(</a:t>
            </a:r>
            <a:r>
              <a:rPr lang="hr-HR" sz="4000" b="1" dirty="0" smtClean="0">
                <a:solidFill>
                  <a:srgbClr val="FF0000"/>
                </a:solidFill>
              </a:rPr>
              <a:t>38,09%)</a:t>
            </a:r>
            <a:endParaRPr lang="hr-HR" sz="40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hr-HR" sz="3200" b="1" dirty="0" smtClean="0"/>
          </a:p>
          <a:p>
            <a:pPr>
              <a:buFont typeface="Wingdings" pitchFamily="2" charset="2"/>
              <a:buChar char="§"/>
            </a:pPr>
            <a:endParaRPr lang="hr-HR" sz="3200" b="1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(…)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85720" y="357166"/>
          <a:ext cx="8401080" cy="5649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64999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sz="3600" b="1" dirty="0" smtClean="0"/>
              <a:t>s digitalnim nasiljem susrelo se </a:t>
            </a:r>
            <a:r>
              <a:rPr lang="hr-HR" sz="3600" b="1" dirty="0" smtClean="0">
                <a:solidFill>
                  <a:srgbClr val="FF0000"/>
                </a:solidFill>
              </a:rPr>
              <a:t>10 učenika </a:t>
            </a:r>
            <a:r>
              <a:rPr lang="hr-HR" sz="3600" b="1" dirty="0" smtClean="0"/>
              <a:t>(11,90%), a ostalih </a:t>
            </a:r>
            <a:r>
              <a:rPr lang="hr-HR" sz="3600" b="1" dirty="0" smtClean="0">
                <a:solidFill>
                  <a:srgbClr val="FF0000"/>
                </a:solidFill>
              </a:rPr>
              <a:t>74 učenika </a:t>
            </a:r>
            <a:r>
              <a:rPr lang="hr-HR" sz="3600" b="1" dirty="0" smtClean="0"/>
              <a:t>nije (88,09%)</a:t>
            </a:r>
          </a:p>
          <a:p>
            <a:pPr>
              <a:buFont typeface="Wingdings" pitchFamily="2" charset="2"/>
              <a:buChar char="§"/>
            </a:pPr>
            <a:endParaRPr lang="hr-HR" sz="3600" b="1" dirty="0" smtClean="0"/>
          </a:p>
          <a:p>
            <a:pPr>
              <a:buFont typeface="Wingdings" pitchFamily="2" charset="2"/>
              <a:buChar char="§"/>
            </a:pPr>
            <a:r>
              <a:rPr lang="hr-HR" sz="3600" b="1" dirty="0" smtClean="0"/>
              <a:t>radilo se o ogovaranju, vrijeđanju ružnim i pogrdnim riječima…</a:t>
            </a:r>
          </a:p>
          <a:p>
            <a:pPr>
              <a:buFont typeface="Wingdings" pitchFamily="2" charset="2"/>
              <a:buChar char="§"/>
            </a:pPr>
            <a:endParaRPr lang="hr-HR" sz="3200" dirty="0" smtClean="0"/>
          </a:p>
          <a:p>
            <a:pPr>
              <a:buFont typeface="Wingdings" pitchFamily="2" charset="2"/>
              <a:buChar char="§"/>
            </a:pPr>
            <a:endParaRPr lang="hr-HR" sz="3200" dirty="0" smtClean="0"/>
          </a:p>
          <a:p>
            <a:pPr>
              <a:buFont typeface="Wingdings" pitchFamily="2" charset="2"/>
              <a:buChar char="§"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hr-HR" dirty="0" smtClean="0"/>
          </a:p>
          <a:p>
            <a:pPr>
              <a:buFont typeface="Wingdings" pitchFamily="2" charset="2"/>
              <a:buChar char="§"/>
            </a:pP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effectLst/>
              </a:rPr>
              <a:t>(…)</a:t>
            </a:r>
            <a:endParaRPr lang="hr-HR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489</TotalTime>
  <Words>372</Words>
  <Application>Microsoft Office PowerPoint</Application>
  <PresentationFormat>Prikaz na zaslonu (4:3)</PresentationFormat>
  <Paragraphs>87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19" baseType="lpstr">
      <vt:lpstr>Gomilanje</vt:lpstr>
      <vt:lpstr>Digitalno nasilje  ili CYBERBULLYING</vt:lpstr>
      <vt:lpstr>Cilj:</vt:lpstr>
      <vt:lpstr>Digitalno nasilje:</vt:lpstr>
      <vt:lpstr>Slajd 4</vt:lpstr>
      <vt:lpstr>Slajd 5</vt:lpstr>
      <vt:lpstr>Rezultati ankete:</vt:lpstr>
      <vt:lpstr>(…)</vt:lpstr>
      <vt:lpstr>Slajd 8</vt:lpstr>
      <vt:lpstr>(…)</vt:lpstr>
      <vt:lpstr>Slajd 10</vt:lpstr>
      <vt:lpstr>(…)</vt:lpstr>
      <vt:lpstr>Slajd 12</vt:lpstr>
      <vt:lpstr>Na pitanje što uraditi ako postanete žrtvom nasilja na Internetu, dobili smo sljedeće odgovore:</vt:lpstr>
      <vt:lpstr>Preporuke za sigurno korištenje: </vt:lpstr>
      <vt:lpstr>(…)</vt:lpstr>
      <vt:lpstr>Slajd 16</vt:lpstr>
      <vt:lpstr>Slajd 17</vt:lpstr>
      <vt:lpstr>Slajd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Digitalno nasilje</dc:title>
  <dc:creator>Knjiznica</dc:creator>
  <cp:lastModifiedBy>OSMV</cp:lastModifiedBy>
  <cp:revision>62</cp:revision>
  <dcterms:created xsi:type="dcterms:W3CDTF">2014-02-26T12:20:00Z</dcterms:created>
  <dcterms:modified xsi:type="dcterms:W3CDTF">2014-05-28T11:59:43Z</dcterms:modified>
</cp:coreProperties>
</file>